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71" r:id="rId4"/>
    <p:sldId id="272" r:id="rId5"/>
    <p:sldId id="262" r:id="rId6"/>
    <p:sldId id="264" r:id="rId7"/>
    <p:sldId id="266" r:id="rId8"/>
    <p:sldId id="269" r:id="rId9"/>
    <p:sldId id="273" r:id="rId10"/>
    <p:sldId id="274" r:id="rId11"/>
    <p:sldId id="27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дя\Desktop\Бездонная папка\1293191092_image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0"/>
            <a:ext cx="7616048" cy="4857760"/>
          </a:xfrm>
          <a:prstGeom prst="rect">
            <a:avLst/>
          </a:prstGeom>
          <a:noFill/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42910" y="5286388"/>
            <a:ext cx="8072494" cy="1059904"/>
          </a:xfrm>
        </p:spPr>
        <p:txBody>
          <a:bodyPr>
            <a:noAutofit/>
          </a:bodyPr>
          <a:lstStyle/>
          <a:p>
            <a:r>
              <a:rPr lang="ru-RU" sz="1400" b="1" dirty="0" smtClean="0"/>
              <a:t>Деревенская проза</a:t>
            </a:r>
            <a:r>
              <a:rPr lang="ru-RU" sz="1400" dirty="0" smtClean="0"/>
              <a:t> — направление в русской советской литературе 1960—1980-х годов, связанное с обращением к традиционным ценностям в изображении современной деревенской жизни.</a:t>
            </a:r>
          </a:p>
          <a:p>
            <a:endParaRPr lang="ru-RU" sz="1800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555776" y="4653136"/>
            <a:ext cx="6336704" cy="288032"/>
          </a:xfrm>
          <a:prstGeom prst="rect">
            <a:avLst/>
          </a:prstGeom>
        </p:spPr>
        <p:txBody>
          <a:bodyPr tIns="0">
            <a:noAutofit/>
          </a:bodyPr>
          <a:lstStyle/>
          <a:p>
            <a:pPr marL="27432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Деревенская проза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052736"/>
            <a:ext cx="4719468" cy="5467368"/>
          </a:xfrm>
        </p:spPr>
        <p:txBody>
          <a:bodyPr>
            <a:normAutofit fontScale="85000" lnSpcReduction="20000"/>
          </a:bodyPr>
          <a:lstStyle/>
          <a:p>
            <a:r>
              <a:rPr lang="ru-RU" sz="1600" u="sng" dirty="0" smtClean="0">
                <a:solidFill>
                  <a:srgbClr val="002060"/>
                </a:solidFill>
              </a:rPr>
              <a:t>Родился 29 февраля 1920</a:t>
            </a:r>
            <a:r>
              <a:rPr lang="ru-RU" sz="1600" dirty="0" smtClean="0">
                <a:solidFill>
                  <a:srgbClr val="002060"/>
                </a:solidFill>
              </a:rPr>
              <a:t>, село Веркола </a:t>
            </a:r>
            <a:r>
              <a:rPr lang="ru-RU" sz="1600" dirty="0" err="1" smtClean="0">
                <a:solidFill>
                  <a:srgbClr val="002060"/>
                </a:solidFill>
              </a:rPr>
              <a:t>Пинежского</a:t>
            </a:r>
            <a:r>
              <a:rPr lang="ru-RU" sz="1600" dirty="0" smtClean="0">
                <a:solidFill>
                  <a:srgbClr val="002060"/>
                </a:solidFill>
              </a:rPr>
              <a:t> уезда Архангельской губернии — </a:t>
            </a:r>
            <a:r>
              <a:rPr lang="ru-RU" sz="1600" u="sng" dirty="0" smtClean="0">
                <a:solidFill>
                  <a:srgbClr val="002060"/>
                </a:solidFill>
              </a:rPr>
              <a:t> умер 14 мая 1983</a:t>
            </a:r>
            <a:r>
              <a:rPr lang="ru-RU" sz="1600" dirty="0" smtClean="0">
                <a:solidFill>
                  <a:srgbClr val="002060"/>
                </a:solidFill>
              </a:rPr>
              <a:t>, Ленинград).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 Русский советский писатель. Один из наиболее известных представителей «деревенской прозы».</a:t>
            </a:r>
          </a:p>
          <a:p>
            <a:r>
              <a:rPr lang="ru-RU" sz="1600" dirty="0" smtClean="0"/>
              <a:t>Участник Великой Отечественной войны.</a:t>
            </a:r>
          </a:p>
          <a:p>
            <a:r>
              <a:rPr lang="ru-RU" sz="1600" dirty="0" smtClean="0"/>
              <a:t>Член КПСС с 1945.</a:t>
            </a:r>
          </a:p>
          <a:p>
            <a:r>
              <a:rPr lang="ru-RU" sz="1600" dirty="0" smtClean="0"/>
              <a:t>Окончил Филологический факультет Ленинградского государственного университета (1948). </a:t>
            </a:r>
          </a:p>
          <a:p>
            <a:r>
              <a:rPr lang="ru-RU" sz="1600" dirty="0" smtClean="0"/>
              <a:t>Первый роман «Братья и сёстры» (1958) вместе с романами «Две зимы и три лета» (1968) и «Пути-перепутья» (1973) образовал эпический цикл «</a:t>
            </a:r>
            <a:r>
              <a:rPr lang="ru-RU" sz="1600" dirty="0" err="1" smtClean="0"/>
              <a:t>Пряслины</a:t>
            </a:r>
            <a:r>
              <a:rPr lang="ru-RU" sz="1600" dirty="0" smtClean="0"/>
              <a:t>» (</a:t>
            </a:r>
            <a:r>
              <a:rPr lang="ru-RU" sz="1600" i="1" dirty="0" err="1" smtClean="0"/>
              <a:t>Пряслины</a:t>
            </a:r>
            <a:r>
              <a:rPr lang="ru-RU" sz="1600" dirty="0" smtClean="0"/>
              <a:t> — крестьянский род, о судьбе которого повествуют романы). За трилогию «</a:t>
            </a:r>
            <a:r>
              <a:rPr lang="ru-RU" sz="1600" dirty="0" err="1" smtClean="0"/>
              <a:t>Пряслины</a:t>
            </a:r>
            <a:r>
              <a:rPr lang="ru-RU" sz="1600" dirty="0" smtClean="0"/>
              <a:t>» Ф. Абрамову присуждена Государственная премия СССР (1975). Продолжением цикла стал роман «Дом» (1978).</a:t>
            </a:r>
          </a:p>
          <a:p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116632"/>
            <a:ext cx="7099880" cy="792088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Фёдор Александрович Абрамов</a:t>
            </a:r>
            <a:endParaRPr lang="ru-RU" sz="3600" dirty="0"/>
          </a:p>
        </p:txBody>
      </p:sp>
      <p:pic>
        <p:nvPicPr>
          <p:cNvPr id="3074" name="Picture 2" descr="C:\Users\Надя\Desktop\Бездонная папка\StartPhot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1000108"/>
            <a:ext cx="3259491" cy="359071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072066" y="4714884"/>
            <a:ext cx="3851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Автор рассказов и очерков о колхозной жизни, повестей «Безотцовщина» (1961), «Пелагея» (1969), «Деревянные кони» (1970), «</a:t>
            </a:r>
            <a:r>
              <a:rPr lang="ru-RU" sz="1600" dirty="0" err="1" smtClean="0"/>
              <a:t>Алька</a:t>
            </a:r>
            <a:r>
              <a:rPr lang="ru-RU" sz="1600" dirty="0" smtClean="0"/>
              <a:t>» (1972), где крестьянский мир показан в его будничных заботах, горестях и радостях.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Надя\Desktop\Бездонная папка\394px-Valentin_Rasput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3752850" cy="570547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355976" y="260648"/>
            <a:ext cx="4200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b="1" dirty="0" smtClean="0"/>
              <a:t>Валенти́н Григо́рьевич Распу́тин</a:t>
            </a:r>
            <a:r>
              <a:rPr lang="vi-VN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39952" y="62068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(род. 15 марта 1937, село </a:t>
            </a:r>
            <a:r>
              <a:rPr lang="ru-RU" dirty="0" err="1" smtClean="0"/>
              <a:t>Аталанка</a:t>
            </a:r>
            <a:r>
              <a:rPr lang="ru-RU" dirty="0" smtClean="0"/>
              <a:t>, Иркутская область) — русский прозаик, представитель т. н. «деревенской прозы».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14810" y="192880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Окончив университет в </a:t>
            </a:r>
            <a:r>
              <a:rPr lang="ru-RU" dirty="0" smtClean="0">
                <a:solidFill>
                  <a:srgbClr val="7030A0"/>
                </a:solidFill>
              </a:rPr>
              <a:t>1959</a:t>
            </a:r>
            <a:r>
              <a:rPr lang="ru-RU" dirty="0" smtClean="0"/>
              <a:t> году, Распутин несколько лет работал в газетах Иркутска и Красноярска.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143372" y="285749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В 1965 году Распутин показал несколько новых рассказов приехавшему в Читу на совещание молодых писателей Сибири В. Чивилихину, который стал «крёстным отцом» начинающего прозаика.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458112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С </a:t>
            </a:r>
            <a:r>
              <a:rPr lang="ru-RU" dirty="0" smtClean="0">
                <a:solidFill>
                  <a:srgbClr val="7030A0"/>
                </a:solidFill>
              </a:rPr>
              <a:t>1966 </a:t>
            </a:r>
            <a:r>
              <a:rPr lang="ru-RU" dirty="0" smtClean="0"/>
              <a:t>г. Распутин — профессиональный литератор. С </a:t>
            </a:r>
            <a:r>
              <a:rPr lang="ru-RU" dirty="0" smtClean="0">
                <a:solidFill>
                  <a:srgbClr val="7030A0"/>
                </a:solidFill>
              </a:rPr>
              <a:t>1967 </a:t>
            </a:r>
            <a:r>
              <a:rPr lang="ru-RU" dirty="0" smtClean="0"/>
              <a:t>г. член Союза писателей СССР.</a:t>
            </a:r>
          </a:p>
          <a:p>
            <a:r>
              <a:rPr lang="ru-RU" dirty="0" smtClean="0"/>
              <a:t>Первая книга рассказов Распутина «Человек с этого света» была издана в </a:t>
            </a:r>
            <a:r>
              <a:rPr lang="ru-RU" dirty="0" smtClean="0">
                <a:solidFill>
                  <a:srgbClr val="7030A0"/>
                </a:solidFill>
              </a:rPr>
              <a:t>1967</a:t>
            </a:r>
            <a:r>
              <a:rPr lang="ru-RU" dirty="0" smtClean="0"/>
              <a:t> г. в Красноярске. В том же году выходит повесть «Деньги для Марии».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Надя\Desktop\Бездонная папка\i-2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548680"/>
            <a:ext cx="3980206" cy="583264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11663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В полную силу талант писателя раскрылся в повести «Последний срок</a:t>
            </a:r>
            <a:r>
              <a:rPr lang="ru-RU" dirty="0" smtClean="0">
                <a:solidFill>
                  <a:srgbClr val="7030A0"/>
                </a:solidFill>
              </a:rPr>
              <a:t>» (1970), </a:t>
            </a:r>
            <a:r>
              <a:rPr lang="ru-RU" dirty="0" smtClean="0"/>
              <a:t>заявив о зрелости и самобытности автора.</a:t>
            </a:r>
          </a:p>
          <a:p>
            <a:r>
              <a:rPr lang="ru-RU" dirty="0" smtClean="0"/>
              <a:t>Затем последовали рассказ </a:t>
            </a:r>
            <a:r>
              <a:rPr lang="ru-RU" dirty="0" smtClean="0">
                <a:solidFill>
                  <a:srgbClr val="7030A0"/>
                </a:solidFill>
              </a:rPr>
              <a:t>«Уроки французского» (1973)</a:t>
            </a:r>
            <a:r>
              <a:rPr lang="ru-RU" dirty="0" smtClean="0"/>
              <a:t>, повести </a:t>
            </a:r>
            <a:r>
              <a:rPr lang="ru-RU" dirty="0" smtClean="0">
                <a:solidFill>
                  <a:srgbClr val="7030A0"/>
                </a:solidFill>
              </a:rPr>
              <a:t>«Живи и помни» (1974) </a:t>
            </a:r>
            <a:r>
              <a:rPr lang="ru-RU" dirty="0" smtClean="0"/>
              <a:t>и</a:t>
            </a:r>
            <a:r>
              <a:rPr lang="ru-RU" dirty="0" smtClean="0">
                <a:solidFill>
                  <a:srgbClr val="7030A0"/>
                </a:solidFill>
              </a:rPr>
              <a:t> «Прощание с Матёрой» (1976)</a:t>
            </a:r>
          </a:p>
          <a:p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228599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В последние годы писатель много времени и сил отдает общественной и публицистической деятельности, не прерывая творчества.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357301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В 2004 г. опубликовал книгу </a:t>
            </a:r>
            <a:r>
              <a:rPr lang="ru-RU" dirty="0" smtClean="0">
                <a:solidFill>
                  <a:srgbClr val="7030A0"/>
                </a:solidFill>
              </a:rPr>
              <a:t>«Дочь Ивана, мать Ивана».</a:t>
            </a:r>
          </a:p>
          <a:p>
            <a:r>
              <a:rPr lang="ru-RU" dirty="0" smtClean="0"/>
              <a:t>В 2006 г. вышло третье издание альбома очерков писателя «</a:t>
            </a:r>
            <a:r>
              <a:rPr lang="ru-RU" dirty="0" smtClean="0">
                <a:solidFill>
                  <a:srgbClr val="7030A0"/>
                </a:solidFill>
              </a:rPr>
              <a:t>Сибирь, Сибирь» </a:t>
            </a:r>
            <a:r>
              <a:rPr lang="ru-RU" dirty="0" smtClean="0"/>
              <a:t>(предыдущие издания 1991, 2000). Живёт и работает в Иркутске.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79912" y="260648"/>
            <a:ext cx="5472608" cy="64807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Василий Иванович Белов</a:t>
            </a:r>
            <a:endParaRPr lang="ru-RU" sz="3200" dirty="0"/>
          </a:p>
        </p:txBody>
      </p:sp>
      <p:pic>
        <p:nvPicPr>
          <p:cNvPr id="1026" name="Picture 2" descr="C:\Users\Надя\Desktop\Бездонная папка\pic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1844824"/>
            <a:ext cx="4488499" cy="374441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95936" y="908720"/>
            <a:ext cx="51480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(23 октября 1932, деревня Тимониха, Северный край)</a:t>
            </a:r>
            <a:endParaRPr lang="ru-RU" sz="16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11560" y="1052736"/>
            <a:ext cx="3168352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/>
              <a:t>Родился в крестьянской семье. Учился в школе ФЗО (г. Сокол) и после работал столяром, мотористом, электромонтером. Писательскую деятельность начинал со стихов, печатался с 1956 года. В 1964 году окончил Литинститут. Хотя славу </a:t>
            </a:r>
            <a:r>
              <a:rPr lang="ru-RU" sz="1600" b="1" dirty="0" smtClean="0"/>
              <a:t>Василию Ивановичу Белову</a:t>
            </a:r>
            <a:r>
              <a:rPr lang="ru-RU" sz="1600" dirty="0" smtClean="0"/>
              <a:t> принесли прозаические произведения, стихи он продолжает писать до сих пор. Удостоен Государственной премии СССР (1981 г.) и Литературной премии им. Л. Толстого, награжден орденами Ленина и Трудового Красного Знамени. В "перестроечные" годы был народным депутатом СССР, членом Верховного Совета. </a:t>
            </a:r>
            <a:endParaRPr lang="ru-RU" sz="1600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88640"/>
            <a:ext cx="515037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/>
              <a:t>Произведения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Деревенька моя лесная (1961) </a:t>
            </a:r>
            <a:r>
              <a:rPr lang="ru-RU" i="1" dirty="0" smtClean="0"/>
              <a:t>Сборник стихов</a:t>
            </a:r>
            <a:endParaRPr lang="ru-RU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Знойное лето (1963) </a:t>
            </a:r>
            <a:r>
              <a:rPr lang="ru-RU" i="1" dirty="0" smtClean="0"/>
              <a:t>Сборник рассказов</a:t>
            </a:r>
            <a:endParaRPr lang="ru-RU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Речные излуки (1964) </a:t>
            </a:r>
            <a:r>
              <a:rPr lang="ru-RU" i="1" dirty="0" smtClean="0"/>
              <a:t>Сборник рассказов</a:t>
            </a:r>
            <a:endParaRPr lang="ru-RU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err="1" smtClean="0"/>
              <a:t>Бухтины</a:t>
            </a:r>
            <a:r>
              <a:rPr lang="ru-RU" dirty="0" smtClean="0"/>
              <a:t> вологодские. (1969)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Всё впереди. (1986) </a:t>
            </a:r>
            <a:r>
              <a:rPr lang="ru-RU" i="1" dirty="0" smtClean="0"/>
              <a:t>Роман</a:t>
            </a:r>
            <a:endParaRPr lang="ru-RU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Год великого перелома. (1989-91) </a:t>
            </a:r>
            <a:r>
              <a:rPr lang="ru-RU" i="1" dirty="0" smtClean="0"/>
              <a:t>Роман</a:t>
            </a:r>
            <a:endParaRPr lang="ru-RU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Даня. </a:t>
            </a:r>
            <a:r>
              <a:rPr lang="ru-RU" i="1" dirty="0" smtClean="0"/>
              <a:t>Рассказ</a:t>
            </a:r>
            <a:endParaRPr lang="ru-RU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Кануны. (1972-87) </a:t>
            </a:r>
            <a:r>
              <a:rPr lang="ru-RU" i="1" dirty="0" smtClean="0"/>
              <a:t>Роман</a:t>
            </a:r>
            <a:endParaRPr lang="ru-RU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Лад. Очерки о народной эстетике. (1982)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Плотницкие рассказы. (1968) </a:t>
            </a:r>
            <a:r>
              <a:rPr lang="ru-RU" i="1" dirty="0" smtClean="0"/>
              <a:t>Повесть</a:t>
            </a:r>
            <a:endParaRPr lang="ru-RU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Привычное дело. (1966) </a:t>
            </a:r>
            <a:r>
              <a:rPr lang="ru-RU" i="1" dirty="0" smtClean="0"/>
              <a:t>Повесть</a:t>
            </a:r>
            <a:endParaRPr lang="ru-RU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Повседневная жизнь русского севера (2000)</a:t>
            </a:r>
            <a:endParaRPr lang="ru-RU" dirty="0"/>
          </a:p>
        </p:txBody>
      </p:sp>
      <p:pic>
        <p:nvPicPr>
          <p:cNvPr id="21506" name="Picture 2" descr="C:\Users\Надя\Desktop\Бездонная папка\85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196752"/>
            <a:ext cx="3213348" cy="27167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4077072"/>
            <a:ext cx="6984776" cy="2637054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Gabriola" pitchFamily="82" charset="0"/>
              </a:rPr>
              <a:t>Родился в крестьянской семье.</a:t>
            </a:r>
            <a:br>
              <a:rPr lang="ru-RU" sz="1800" dirty="0" smtClean="0">
                <a:solidFill>
                  <a:schemeClr val="tx1"/>
                </a:solidFill>
                <a:latin typeface="Gabriola" pitchFamily="82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Gabriola" pitchFamily="82" charset="0"/>
              </a:rPr>
              <a:t>В 1943 году Шукшин окончил семилетку в селе Сростки и поступил в </a:t>
            </a:r>
            <a:r>
              <a:rPr lang="ru-RU" sz="1800" dirty="0" err="1" smtClean="0">
                <a:solidFill>
                  <a:schemeClr val="tx1"/>
                </a:solidFill>
                <a:latin typeface="Gabriola" pitchFamily="82" charset="0"/>
              </a:rPr>
              <a:t>Бийский</a:t>
            </a:r>
            <a:r>
              <a:rPr lang="ru-RU" sz="1800" dirty="0" smtClean="0">
                <a:solidFill>
                  <a:schemeClr val="tx1"/>
                </a:solidFill>
                <a:latin typeface="Gabriola" pitchFamily="82" charset="0"/>
              </a:rPr>
              <a:t> автомобильный техникум, однако его не закончил. Вместо этого в 1945 году пошёл работать в колхоз в селе Сростки. В колхозе проработал недолго, в 1946 году покинул родное село. В 1947—1949 годах Шукшин работал слесарем на нескольких предприятиях треста </a:t>
            </a:r>
            <a:r>
              <a:rPr lang="ru-RU" sz="1800" dirty="0" err="1" smtClean="0">
                <a:solidFill>
                  <a:schemeClr val="tx1"/>
                </a:solidFill>
                <a:latin typeface="Gabriola" pitchFamily="82" charset="0"/>
              </a:rPr>
              <a:t>Союзпроммеханизация</a:t>
            </a:r>
            <a:r>
              <a:rPr lang="ru-RU" sz="1800" dirty="0" smtClean="0">
                <a:solidFill>
                  <a:schemeClr val="tx1"/>
                </a:solidFill>
                <a:latin typeface="Gabriola" pitchFamily="82" charset="0"/>
              </a:rPr>
              <a:t>: на турбинном заводе в Калуге, на тракторном заводе во Владимире.</a:t>
            </a:r>
            <a:r>
              <a:rPr lang="ru-RU" sz="1600" dirty="0" smtClean="0">
                <a:solidFill>
                  <a:schemeClr val="tx1"/>
                </a:solidFill>
                <a:latin typeface="Gabriola" pitchFamily="82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Gabriola" pitchFamily="82" charset="0"/>
              </a:rPr>
            </a:br>
            <a:endParaRPr lang="ru-RU" sz="1600" dirty="0">
              <a:solidFill>
                <a:schemeClr val="tx1"/>
              </a:solidFill>
              <a:latin typeface="Gabriola" pitchFamily="82" charset="0"/>
            </a:endParaRPr>
          </a:p>
        </p:txBody>
      </p:sp>
      <p:pic>
        <p:nvPicPr>
          <p:cNvPr id="23554" name="Picture 2" descr="C:\Users\Надя\Desktop\Бездонная папка\г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14290"/>
            <a:ext cx="6814540" cy="40262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Романы</a:t>
            </a:r>
          </a:p>
          <a:p>
            <a:r>
              <a:rPr lang="ru-RU" dirty="0" smtClean="0"/>
              <a:t>«Любавины» (1965)</a:t>
            </a:r>
          </a:p>
          <a:p>
            <a:r>
              <a:rPr lang="ru-RU" dirty="0" smtClean="0"/>
              <a:t>«Я пришёл дать вам волю» (1971)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Пьесы</a:t>
            </a:r>
          </a:p>
          <a:p>
            <a:r>
              <a:rPr lang="ru-RU" dirty="0" smtClean="0"/>
              <a:t>«Точка зрения»</a:t>
            </a:r>
          </a:p>
          <a:p>
            <a:r>
              <a:rPr lang="ru-RU" dirty="0" smtClean="0"/>
              <a:t>«Энергичные люди»</a:t>
            </a:r>
          </a:p>
          <a:p>
            <a:r>
              <a:rPr lang="ru-RU" dirty="0" smtClean="0"/>
              <a:t>«А поутру они проснулись»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 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87616" y="764704"/>
            <a:ext cx="345638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Алеша </a:t>
            </a:r>
            <a:r>
              <a:rPr lang="ru-RU" dirty="0" err="1" smtClean="0"/>
              <a:t>Бесконвойный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 smtClean="0"/>
              <a:t>Артист Федор </a:t>
            </a:r>
            <a:r>
              <a:rPr lang="ru-RU" dirty="0" smtClean="0"/>
              <a:t>Грай.</a:t>
            </a:r>
            <a:endParaRPr lang="ru-RU" dirty="0" smtClean="0"/>
          </a:p>
          <a:p>
            <a:r>
              <a:rPr lang="ru-RU" dirty="0" smtClean="0"/>
              <a:t>Беседы при ясной </a:t>
            </a:r>
            <a:r>
              <a:rPr lang="ru-RU" dirty="0" smtClean="0"/>
              <a:t>луне.</a:t>
            </a:r>
            <a:endParaRPr lang="ru-RU" dirty="0" smtClean="0"/>
          </a:p>
          <a:p>
            <a:r>
              <a:rPr lang="ru-RU" dirty="0" smtClean="0"/>
              <a:t>Беспалый.</a:t>
            </a:r>
            <a:endParaRPr lang="ru-RU" dirty="0" smtClean="0"/>
          </a:p>
          <a:p>
            <a:r>
              <a:rPr lang="ru-RU" dirty="0" smtClean="0"/>
              <a:t>Бессовестные.</a:t>
            </a:r>
            <a:endParaRPr lang="ru-RU" dirty="0" smtClean="0"/>
          </a:p>
          <a:p>
            <a:r>
              <a:rPr lang="ru-RU" dirty="0" smtClean="0"/>
              <a:t>Билетик на второй </a:t>
            </a:r>
            <a:r>
              <a:rPr lang="ru-RU" dirty="0" smtClean="0"/>
              <a:t>сеанс.</a:t>
            </a:r>
            <a:endParaRPr lang="ru-RU" dirty="0" smtClean="0"/>
          </a:p>
          <a:p>
            <a:r>
              <a:rPr lang="ru-RU" dirty="0" smtClean="0"/>
              <a:t>Боря.</a:t>
            </a:r>
            <a:endParaRPr lang="ru-RU" dirty="0" smtClean="0"/>
          </a:p>
          <a:p>
            <a:r>
              <a:rPr lang="ru-RU" dirty="0" smtClean="0"/>
              <a:t>В профиль и </a:t>
            </a:r>
            <a:r>
              <a:rPr lang="ru-RU" dirty="0" smtClean="0"/>
              <a:t>анфас.</a:t>
            </a:r>
            <a:endParaRPr lang="ru-RU" dirty="0" smtClean="0"/>
          </a:p>
          <a:p>
            <a:r>
              <a:rPr lang="ru-RU" dirty="0" smtClean="0"/>
              <a:t>Ванька </a:t>
            </a:r>
            <a:r>
              <a:rPr lang="ru-RU" dirty="0" err="1" smtClean="0"/>
              <a:t>Тепляшин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 smtClean="0"/>
              <a:t>Ваня, ты как здесь?!</a:t>
            </a:r>
          </a:p>
          <a:p>
            <a:r>
              <a:rPr lang="ru-RU" dirty="0" smtClean="0"/>
              <a:t>Версия.</a:t>
            </a:r>
            <a:endParaRPr lang="ru-RU" dirty="0" smtClean="0"/>
          </a:p>
          <a:p>
            <a:r>
              <a:rPr lang="ru-RU" dirty="0" smtClean="0"/>
              <a:t>Верую!</a:t>
            </a:r>
          </a:p>
          <a:p>
            <a:r>
              <a:rPr lang="ru-RU" dirty="0" smtClean="0"/>
              <a:t>Вечно недовольный </a:t>
            </a:r>
            <a:r>
              <a:rPr lang="ru-RU" dirty="0" smtClean="0"/>
              <a:t>Яковлев.</a:t>
            </a:r>
            <a:endParaRPr lang="ru-RU" dirty="0" smtClean="0"/>
          </a:p>
          <a:p>
            <a:r>
              <a:rPr lang="ru-RU" dirty="0" smtClean="0"/>
              <a:t>Владимир </a:t>
            </a:r>
            <a:r>
              <a:rPr lang="ru-RU" dirty="0" err="1" smtClean="0"/>
              <a:t>Семеныч</a:t>
            </a:r>
            <a:r>
              <a:rPr lang="ru-RU" dirty="0" smtClean="0"/>
              <a:t> из мягкой </a:t>
            </a:r>
            <a:r>
              <a:rPr lang="ru-RU" dirty="0" smtClean="0"/>
              <a:t>секции.</a:t>
            </a:r>
            <a:endParaRPr lang="ru-RU" dirty="0" smtClean="0"/>
          </a:p>
          <a:p>
            <a:r>
              <a:rPr lang="ru-RU" dirty="0" smtClean="0"/>
              <a:t>Внутреннее </a:t>
            </a:r>
            <a:r>
              <a:rPr lang="ru-RU" dirty="0" smtClean="0"/>
              <a:t>содержание.</a:t>
            </a:r>
            <a:endParaRPr lang="ru-RU" dirty="0" smtClean="0"/>
          </a:p>
          <a:p>
            <a:r>
              <a:rPr lang="ru-RU" dirty="0" smtClean="0"/>
              <a:t>Волки!</a:t>
            </a:r>
          </a:p>
          <a:p>
            <a:r>
              <a:rPr lang="ru-RU" dirty="0" smtClean="0"/>
              <a:t>Воскресная </a:t>
            </a:r>
            <a:r>
              <a:rPr lang="ru-RU" dirty="0" smtClean="0"/>
              <a:t>тоска.</a:t>
            </a:r>
            <a:endParaRPr 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5868144" y="404664"/>
            <a:ext cx="1139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Рассказы</a:t>
            </a:r>
            <a:endParaRPr lang="ru-RU" dirty="0"/>
          </a:p>
        </p:txBody>
      </p:sp>
      <p:pic>
        <p:nvPicPr>
          <p:cNvPr id="3075" name="Picture 3" descr="C:\Users\Надя\Desktop\Бездонная папка\shukshin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564904"/>
            <a:ext cx="3744416" cy="3744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16632"/>
            <a:ext cx="5800688" cy="72008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Виктор Петрович Астафьев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124744"/>
            <a:ext cx="5072098" cy="4032448"/>
          </a:xfrm>
        </p:spPr>
        <p:txBody>
          <a:bodyPr>
            <a:normAutofit/>
          </a:bodyPr>
          <a:lstStyle/>
          <a:p>
            <a:pPr marL="425196" indent="-342900">
              <a:buFont typeface="Wingdings" pitchFamily="2" charset="2"/>
              <a:buChar char="v"/>
            </a:pPr>
            <a:r>
              <a:rPr lang="ru-RU" sz="1600" dirty="0" smtClean="0"/>
              <a:t>  Советский и российский писатель. Герой Социалистического Труда (1989). Лауреат двух Государственных премий СССР (1978, 1991).</a:t>
            </a:r>
          </a:p>
          <a:p>
            <a:pPr marL="425196" indent="-342900">
              <a:buFont typeface="Wingdings" pitchFamily="2" charset="2"/>
              <a:buChar char="v"/>
            </a:pPr>
            <a:r>
              <a:rPr lang="ru-RU" sz="1600" dirty="0" smtClean="0"/>
              <a:t>Родился 1 мая 1924 года в селе Овсянка (Красноярский край)</a:t>
            </a:r>
          </a:p>
          <a:p>
            <a:pPr marL="425196" indent="-342900">
              <a:buFont typeface="Wingdings" pitchFamily="2" charset="2"/>
              <a:buChar char="v"/>
            </a:pPr>
            <a:r>
              <a:rPr lang="ru-RU" sz="1600" dirty="0" smtClean="0"/>
              <a:t>В 1942 году ушёл добровольцем на фронт.</a:t>
            </a:r>
          </a:p>
          <a:p>
            <a:pPr marL="425196" indent="-342900">
              <a:buFont typeface="Wingdings" pitchFamily="2" charset="2"/>
              <a:buChar char="v"/>
            </a:pPr>
            <a:r>
              <a:rPr lang="ru-RU" sz="1600" dirty="0" smtClean="0"/>
              <a:t>В 1943 году был награждён медалью «За отвагу»</a:t>
            </a:r>
          </a:p>
          <a:p>
            <a:pPr>
              <a:buFont typeface="Wingdings" pitchFamily="2" charset="2"/>
              <a:buChar char="v"/>
            </a:pPr>
            <a:r>
              <a:rPr lang="ru-RU" sz="1600" dirty="0" smtClean="0"/>
              <a:t>После демобилизации в 1945 году уехал на Урал, в город Чусовой, женился на Марии Семёновне Корякиной. У них было трое детей.</a:t>
            </a:r>
          </a:p>
          <a:p>
            <a:pPr>
              <a:buFont typeface="Wingdings" pitchFamily="2" charset="2"/>
              <a:buChar char="v"/>
            </a:pPr>
            <a:r>
              <a:rPr lang="ru-RU" sz="1600" dirty="0" smtClean="0"/>
              <a:t>В </a:t>
            </a:r>
            <a:r>
              <a:rPr lang="ru-RU" sz="1600" dirty="0" err="1" smtClean="0"/>
              <a:t>Чусовом</a:t>
            </a:r>
            <a:r>
              <a:rPr lang="ru-RU" sz="1600" dirty="0" smtClean="0"/>
              <a:t> Астафьев работал слесарем, подсобным рабочим, учителем, дежурным по вокзалу, кладовщиком</a:t>
            </a:r>
          </a:p>
          <a:p>
            <a:pPr marL="425196" indent="-342900">
              <a:buFont typeface="Wingdings" pitchFamily="2" charset="2"/>
              <a:buChar char="v"/>
            </a:pPr>
            <a:endParaRPr lang="ru-RU" sz="1600" dirty="0" smtClean="0"/>
          </a:p>
          <a:p>
            <a:pPr>
              <a:buNone/>
            </a:pPr>
            <a:endParaRPr lang="ru-RU" sz="1600" dirty="0"/>
          </a:p>
        </p:txBody>
      </p:sp>
      <p:pic>
        <p:nvPicPr>
          <p:cNvPr id="4098" name="Picture 2" descr="C:\Users\Надя\Desktop\Бездонная папка\img9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1571612"/>
            <a:ext cx="3651367" cy="252028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779912" y="836712"/>
            <a:ext cx="20162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(1924 — 2001)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4857760"/>
            <a:ext cx="88583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В 1951 году в газете «Чусовской рабочий» опубликован </a:t>
            </a:r>
            <a:r>
              <a:rPr lang="ru-RU" sz="1600" u="sng" dirty="0" smtClean="0"/>
              <a:t>первый рассказ Астафьева «Гражданский человек»</a:t>
            </a:r>
            <a:r>
              <a:rPr lang="ru-RU" sz="1600" dirty="0" smtClean="0"/>
              <a:t>. С </a:t>
            </a:r>
            <a:r>
              <a:rPr lang="ru-RU" sz="1600" u="sng" dirty="0" smtClean="0"/>
              <a:t>1951 года работал в редакции этой газеты</a:t>
            </a:r>
            <a:r>
              <a:rPr lang="ru-RU" sz="1600" dirty="0" smtClean="0"/>
              <a:t>, писал репортажи, статьи, рассказы. </a:t>
            </a:r>
            <a:r>
              <a:rPr lang="ru-RU" sz="1600" u="sng" dirty="0" smtClean="0"/>
              <a:t>Первая его книга «До будущей весны»</a:t>
            </a:r>
            <a:r>
              <a:rPr lang="ru-RU" sz="1600" dirty="0" smtClean="0"/>
              <a:t> вышла в Молотове в 1953 году.</a:t>
            </a:r>
          </a:p>
          <a:p>
            <a:r>
              <a:rPr lang="ru-RU" sz="1600" dirty="0" smtClean="0"/>
              <a:t>В 1958 году Астафьев был принят в Союз писателей СССР. В 1959—1961 годах учился на Высших литературных курсах в Москве.</a:t>
            </a:r>
          </a:p>
          <a:p>
            <a:r>
              <a:rPr lang="ru-RU" sz="1600" dirty="0" smtClean="0"/>
              <a:t>С 1989 года по 1991 год Астафьев был Народным депутатом СССР.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428604"/>
            <a:ext cx="3429024" cy="3024336"/>
          </a:xfrm>
        </p:spPr>
        <p:txBody>
          <a:bodyPr>
            <a:noAutofit/>
          </a:bodyPr>
          <a:lstStyle/>
          <a:p>
            <a:r>
              <a:rPr lang="ru-RU" sz="1400" b="1" dirty="0" smtClean="0"/>
              <a:t>Романы</a:t>
            </a:r>
          </a:p>
          <a:p>
            <a:r>
              <a:rPr lang="ru-RU" sz="1400" dirty="0" smtClean="0"/>
              <a:t>«До будущей весны» (1953)</a:t>
            </a:r>
          </a:p>
          <a:p>
            <a:r>
              <a:rPr lang="ru-RU" sz="1400" dirty="0" smtClean="0"/>
              <a:t>«Тают снега» (1958)</a:t>
            </a:r>
          </a:p>
          <a:p>
            <a:r>
              <a:rPr lang="ru-RU" sz="1400" dirty="0" smtClean="0"/>
              <a:t>«Прокляты и убиты» (1995) </a:t>
            </a:r>
          </a:p>
          <a:p>
            <a:r>
              <a:rPr lang="ru-RU" sz="1400" b="1" dirty="0" smtClean="0"/>
              <a:t> Повести</a:t>
            </a:r>
          </a:p>
          <a:p>
            <a:r>
              <a:rPr lang="ru-RU" sz="1400" dirty="0" smtClean="0"/>
              <a:t>«Перевал» (1959)</a:t>
            </a:r>
          </a:p>
          <a:p>
            <a:r>
              <a:rPr lang="ru-RU" sz="1400" dirty="0" smtClean="0"/>
              <a:t>«Стародуб» (1960)</a:t>
            </a:r>
          </a:p>
          <a:p>
            <a:r>
              <a:rPr lang="ru-RU" sz="1400" dirty="0" smtClean="0"/>
              <a:t>«Звездопад» (1960—1972)</a:t>
            </a:r>
          </a:p>
          <a:p>
            <a:r>
              <a:rPr lang="ru-RU" sz="1400" dirty="0" smtClean="0"/>
              <a:t>«Кража» (1966)</a:t>
            </a:r>
          </a:p>
          <a:p>
            <a:r>
              <a:rPr lang="ru-RU" sz="1400" dirty="0" smtClean="0"/>
              <a:t>«Где-то гремит война» (1967)</a:t>
            </a:r>
          </a:p>
        </p:txBody>
      </p:sp>
      <p:pic>
        <p:nvPicPr>
          <p:cNvPr id="5122" name="Picture 2" descr="C:\Users\Надя\Desktop\Бездонная папка\a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60648"/>
            <a:ext cx="2736304" cy="374441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000628" y="4214818"/>
            <a:ext cx="29523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400" dirty="0" smtClean="0"/>
              <a:t>«Весёлый солдат» (1998)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«</a:t>
            </a:r>
            <a:r>
              <a:rPr lang="ru-RU" sz="1400" dirty="0" err="1" smtClean="0"/>
              <a:t>Васюткино</a:t>
            </a:r>
            <a:r>
              <a:rPr lang="ru-RU" sz="1400" dirty="0" smtClean="0"/>
              <a:t> озеро»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Современная пастораль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«Пастух и пастушка» (1967—1971—1989)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«</a:t>
            </a:r>
            <a:r>
              <a:rPr lang="ru-RU" sz="1400" dirty="0" err="1" smtClean="0"/>
              <a:t>Людочка</a:t>
            </a:r>
            <a:r>
              <a:rPr lang="ru-RU" sz="1400" dirty="0" smtClean="0"/>
              <a:t>» (1987)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«Конь с розовой гривой»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Пьесы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«Прости меня» (1980)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3286124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400" dirty="0" smtClean="0"/>
              <a:t>«Последний поклон» (1968)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«Слякотная осень» (1970)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«Царь-рыба» (1976)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«Ловля пескарей в Грузии» (1984)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«Печальный детектив» (1987)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«Так хочется жить» (1995)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«Обертон» (1995—1996)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«Из тихого света»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88640"/>
            <a:ext cx="853646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Награды </a:t>
            </a:r>
            <a:r>
              <a:rPr lang="ru-RU" b="1" dirty="0" smtClean="0"/>
              <a:t>и премии</a:t>
            </a:r>
          </a:p>
          <a:p>
            <a:endParaRPr lang="ru-RU" b="1" dirty="0" smtClean="0"/>
          </a:p>
          <a:p>
            <a:r>
              <a:rPr lang="ru-RU" dirty="0" smtClean="0"/>
              <a:t>Государственная премия СССР (1978) — за повесть «Царь-рыба» (1976)</a:t>
            </a:r>
          </a:p>
          <a:p>
            <a:r>
              <a:rPr lang="ru-RU" dirty="0" smtClean="0"/>
              <a:t>Государственная премия СССР (1991) — за роман «Зрячий посох» (1988)</a:t>
            </a:r>
          </a:p>
          <a:p>
            <a:r>
              <a:rPr lang="ru-RU" dirty="0" smtClean="0"/>
              <a:t>Государственная премия РСФСР имени М. Горького (1975) — за повести «Перевал» (1959), «Кража» (1966), «Последний поклон» (1968), «Пастух и пастушка» (1971)</a:t>
            </a:r>
          </a:p>
          <a:p>
            <a:r>
              <a:rPr lang="ru-RU" dirty="0" smtClean="0"/>
              <a:t>Государственная премия Российской Федерации (1995) — за роман «Прокляты и убиты»</a:t>
            </a:r>
          </a:p>
          <a:p>
            <a:r>
              <a:rPr lang="ru-RU" dirty="0" smtClean="0"/>
              <a:t>Государственная премия Российской Федерации (2003 — </a:t>
            </a:r>
            <a:r>
              <a:rPr lang="ru-RU" i="1" smtClean="0"/>
              <a:t>посмертно</a:t>
            </a:r>
            <a:r>
              <a:rPr lang="ru-RU" smtClean="0"/>
              <a:t>)</a:t>
            </a:r>
            <a:endParaRPr lang="ru-RU" dirty="0" smtClean="0"/>
          </a:p>
          <a:p>
            <a:r>
              <a:rPr lang="ru-RU" dirty="0" smtClean="0"/>
              <a:t>Пушкинская премия фонда Альфреда </a:t>
            </a:r>
            <a:r>
              <a:rPr lang="ru-RU" dirty="0" err="1" smtClean="0"/>
              <a:t>Тепфера</a:t>
            </a:r>
            <a:r>
              <a:rPr lang="ru-RU" dirty="0" smtClean="0"/>
              <a:t> (ФРГ; 1997)</a:t>
            </a:r>
          </a:p>
          <a:p>
            <a:r>
              <a:rPr lang="ru-RU" dirty="0" smtClean="0"/>
              <a:t>премия «Триумф»</a:t>
            </a:r>
          </a:p>
          <a:p>
            <a:r>
              <a:rPr lang="ru-RU" dirty="0" smtClean="0"/>
              <a:t>Герой Социалистического Труда (1989)</a:t>
            </a:r>
          </a:p>
          <a:p>
            <a:r>
              <a:rPr lang="ru-RU" dirty="0" smtClean="0"/>
              <a:t>орден Ленина (1989)</a:t>
            </a:r>
          </a:p>
          <a:p>
            <a:r>
              <a:rPr lang="ru-RU" dirty="0" smtClean="0"/>
              <a:t>два ордена Трудового Красного Знамени</a:t>
            </a:r>
          </a:p>
          <a:p>
            <a:r>
              <a:rPr lang="ru-RU" dirty="0" smtClean="0"/>
              <a:t>орден Отечественной войны I степени (1985)</a:t>
            </a:r>
          </a:p>
          <a:p>
            <a:r>
              <a:rPr lang="ru-RU" dirty="0" smtClean="0"/>
              <a:t>орден Красной Звезды</a:t>
            </a:r>
          </a:p>
          <a:p>
            <a:r>
              <a:rPr lang="ru-RU" dirty="0" smtClean="0"/>
              <a:t>орден «За заслуги перед Отечеством» II степени</a:t>
            </a:r>
          </a:p>
          <a:p>
            <a:r>
              <a:rPr lang="ru-RU" dirty="0" smtClean="0"/>
              <a:t>медаль «За отвагу» (1943)</a:t>
            </a:r>
          </a:p>
          <a:p>
            <a:r>
              <a:rPr lang="ru-RU" dirty="0" smtClean="0"/>
              <a:t>медаль «За победу над Германией в Великой Отечественной войне 1941-1945 гг.»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250</TotalTime>
  <Words>1002</Words>
  <Application>Microsoft Office PowerPoint</Application>
  <PresentationFormat>Экран (4:3)</PresentationFormat>
  <Paragraphs>119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Официальная</vt:lpstr>
      <vt:lpstr>Слайд 1</vt:lpstr>
      <vt:lpstr>Фёдор Александрович Абрамов</vt:lpstr>
      <vt:lpstr>Слайд 3</vt:lpstr>
      <vt:lpstr>Слайд 4</vt:lpstr>
      <vt:lpstr>Василий Иванович Белов</vt:lpstr>
      <vt:lpstr>Слайд 6</vt:lpstr>
      <vt:lpstr>Родился в крестьянской семье. В 1943 году Шукшин окончил семилетку в селе Сростки и поступил в Бийский автомобильный техникум, однако его не закончил. Вместо этого в 1945 году пошёл работать в колхоз в селе Сростки. В колхозе проработал недолго, в 1946 году покинул родное село. В 1947—1949 годах Шукшин работал слесарем на нескольких предприятиях треста Союзпроммеханизация: на турбинном заводе в Калуге, на тракторном заводе во Владимире. </vt:lpstr>
      <vt:lpstr>Слайд 8</vt:lpstr>
      <vt:lpstr>Виктор Петрович Астафьев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Надя</dc:creator>
  <cp:lastModifiedBy>1</cp:lastModifiedBy>
  <cp:revision>43</cp:revision>
  <dcterms:created xsi:type="dcterms:W3CDTF">2011-04-11T03:08:03Z</dcterms:created>
  <dcterms:modified xsi:type="dcterms:W3CDTF">2017-02-19T07:39:12Z</dcterms:modified>
</cp:coreProperties>
</file>